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lice" panose="020B0604020202020204" charset="0"/>
      <p:regular r:id="rId11"/>
    </p:embeddedFont>
    <p:embeddedFont>
      <p:font typeface="Alice Bold" panose="020B0604020202020204" charset="0"/>
      <p:regular r:id="rId12"/>
    </p:embeddedFont>
    <p:embeddedFont>
      <p:font typeface="Raleway Medium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946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6434488" y="0"/>
            <a:ext cx="11853512" cy="10287000"/>
          </a:xfrm>
          <a:custGeom>
            <a:avLst/>
            <a:gdLst/>
            <a:ahLst/>
            <a:cxnLst/>
            <a:rect l="l" t="t" r="r" b="b"/>
            <a:pathLst>
              <a:path w="11853512" h="11853512">
                <a:moveTo>
                  <a:pt x="0" y="0"/>
                </a:moveTo>
                <a:lnTo>
                  <a:pt x="11853512" y="0"/>
                </a:lnTo>
                <a:lnTo>
                  <a:pt x="11853512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0978" y="2014066"/>
            <a:ext cx="5746778" cy="6258867"/>
          </a:xfrm>
          <a:custGeom>
            <a:avLst/>
            <a:gdLst/>
            <a:ahLst/>
            <a:cxnLst/>
            <a:rect l="l" t="t" r="r" b="b"/>
            <a:pathLst>
              <a:path w="5746778" h="6258867">
                <a:moveTo>
                  <a:pt x="0" y="0"/>
                </a:moveTo>
                <a:lnTo>
                  <a:pt x="5746778" y="0"/>
                </a:lnTo>
                <a:lnTo>
                  <a:pt x="5746778" y="6258868"/>
                </a:lnTo>
                <a:lnTo>
                  <a:pt x="0" y="6258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534204" y="3500355"/>
            <a:ext cx="10725096" cy="2463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2"/>
              </a:lnSpc>
            </a:pPr>
            <a:r>
              <a:rPr lang="en-US" sz="5144" spc="-236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Analysis on Economic Growth &amp; </a:t>
            </a:r>
          </a:p>
          <a:p>
            <a:pPr algn="ctr">
              <a:lnSpc>
                <a:spcPts val="7202"/>
              </a:lnSpc>
            </a:pPr>
            <a:r>
              <a:rPr lang="en-US" sz="5144" spc="-236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Population Dynamics</a:t>
            </a:r>
          </a:p>
          <a:p>
            <a:pPr algn="ctr">
              <a:lnSpc>
                <a:spcPts val="5067"/>
              </a:lnSpc>
              <a:spcBef>
                <a:spcPct val="0"/>
              </a:spcBef>
            </a:pPr>
            <a:r>
              <a:rPr lang="en-US" sz="3619" spc="-166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                                                                                                 -   Power BI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355062" y="7502111"/>
            <a:ext cx="3726491" cy="1021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 spc="-133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AKILAN J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spc="-133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DADS - Oct Batch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612562" y="1799004"/>
            <a:ext cx="6270790" cy="6446606"/>
          </a:xfrm>
          <a:custGeom>
            <a:avLst/>
            <a:gdLst/>
            <a:ahLst/>
            <a:cxnLst/>
            <a:rect l="l" t="t" r="r" b="b"/>
            <a:pathLst>
              <a:path w="6270790" h="6446606">
                <a:moveTo>
                  <a:pt x="0" y="0"/>
                </a:moveTo>
                <a:lnTo>
                  <a:pt x="6270790" y="0"/>
                </a:lnTo>
                <a:lnTo>
                  <a:pt x="6270790" y="6446606"/>
                </a:lnTo>
                <a:lnTo>
                  <a:pt x="0" y="6446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3367215" y="2529003"/>
            <a:ext cx="4495853" cy="873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spc="-230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Project Overview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53495" y="4193524"/>
            <a:ext cx="8300902" cy="3073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 spc="-160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This project aims to analyze global economic and demographic data, including population, GDP, literacy rates, and health indicators, to uncover key trends and relationships between these variables.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1375" y="2272189"/>
            <a:ext cx="5880079" cy="574262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53404" y="1240451"/>
            <a:ext cx="5578733" cy="826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spc="-230" dirty="0">
                <a:solidFill>
                  <a:srgbClr val="004AAD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Dataset Narration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06447" y="2685996"/>
            <a:ext cx="10881063" cy="3025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spc="-165" dirty="0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Datasets Used:</a:t>
            </a:r>
          </a:p>
          <a:p>
            <a:pPr marL="734061" lvl="1" indent="-367031" algn="ctr">
              <a:lnSpc>
                <a:spcPts val="4760"/>
              </a:lnSpc>
              <a:buFont typeface="Arial"/>
              <a:buChar char="•"/>
            </a:pPr>
            <a:r>
              <a:rPr lang="en-US" sz="3400" spc="-156" dirty="0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Contains country-wise demographic and economic data by region and income group.</a:t>
            </a:r>
          </a:p>
          <a:p>
            <a:pPr marL="734061" lvl="1" indent="-367031" algn="l">
              <a:lnSpc>
                <a:spcPts val="4760"/>
              </a:lnSpc>
              <a:buFont typeface="Arial"/>
              <a:buChar char="•"/>
            </a:pPr>
            <a:r>
              <a:rPr lang="en-US" sz="3400" spc="-156" dirty="0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Population data from 1960 to 2016.</a:t>
            </a:r>
          </a:p>
          <a:p>
            <a:pPr marL="734061" lvl="1" indent="-367031" algn="l">
              <a:lnSpc>
                <a:spcPts val="4760"/>
              </a:lnSpc>
              <a:buFont typeface="Arial"/>
              <a:buChar char="•"/>
            </a:pPr>
            <a:r>
              <a:rPr lang="en-US" sz="3400" spc="-156" dirty="0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GDP data from 1960 to 2016.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06447" y="5973884"/>
            <a:ext cx="11609338" cy="3025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spc="-165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Key Features:</a:t>
            </a:r>
          </a:p>
          <a:p>
            <a:pPr marL="734061" lvl="1" indent="-367031" algn="l">
              <a:lnSpc>
                <a:spcPts val="4760"/>
              </a:lnSpc>
              <a:buFont typeface="Arial"/>
              <a:buChar char="•"/>
            </a:pPr>
            <a:r>
              <a:rPr lang="en-US" sz="3400" spc="-156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 Country-wise population and GDP trends</a:t>
            </a:r>
          </a:p>
          <a:p>
            <a:pPr marL="734061" lvl="1" indent="-367031" algn="just">
              <a:lnSpc>
                <a:spcPts val="4760"/>
              </a:lnSpc>
              <a:buFont typeface="Arial"/>
              <a:buChar char="•"/>
            </a:pPr>
            <a:r>
              <a:rPr lang="en-US" sz="3400" spc="-156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 Regional and income-based classification of countries</a:t>
            </a:r>
          </a:p>
          <a:p>
            <a:pPr marL="734061" lvl="1" indent="-367031" algn="just">
              <a:lnSpc>
                <a:spcPts val="4760"/>
              </a:lnSpc>
              <a:buFont typeface="Arial"/>
              <a:buChar char="•"/>
            </a:pPr>
            <a:r>
              <a:rPr lang="en-US" sz="3400" spc="-156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 GDP per capita analysis</a:t>
            </a:r>
          </a:p>
          <a:p>
            <a:pPr marL="734061" lvl="1" indent="-367031" algn="just">
              <a:lnSpc>
                <a:spcPts val="4760"/>
              </a:lnSpc>
              <a:buFont typeface="Arial"/>
              <a:buChar char="•"/>
            </a:pPr>
            <a:r>
              <a:rPr lang="en-US" sz="3400" spc="-156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 Literacy rates and health indicators (e.g., infant mortality)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4273" y="681452"/>
            <a:ext cx="16079453" cy="8924096"/>
          </a:xfrm>
          <a:custGeom>
            <a:avLst/>
            <a:gdLst/>
            <a:ahLst/>
            <a:cxnLst/>
            <a:rect l="l" t="t" r="r" b="b"/>
            <a:pathLst>
              <a:path w="16079453" h="8924096">
                <a:moveTo>
                  <a:pt x="0" y="0"/>
                </a:moveTo>
                <a:lnTo>
                  <a:pt x="16079454" y="0"/>
                </a:lnTo>
                <a:lnTo>
                  <a:pt x="16079454" y="8924096"/>
                </a:lnTo>
                <a:lnTo>
                  <a:pt x="0" y="89240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D8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74968" y="1445423"/>
            <a:ext cx="2731275" cy="638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500"/>
              </a:lnSpc>
            </a:pPr>
            <a:r>
              <a:rPr lang="en-US" sz="5000" spc="-230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INSIGHTS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247395" y="2958361"/>
            <a:ext cx="7341866" cy="5841351"/>
            <a:chOff x="0" y="0"/>
            <a:chExt cx="1636903" cy="13023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36903" cy="1302357"/>
            </a:xfrm>
            <a:custGeom>
              <a:avLst/>
              <a:gdLst/>
              <a:ahLst/>
              <a:cxnLst/>
              <a:rect l="l" t="t" r="r" b="b"/>
              <a:pathLst>
                <a:path w="1636903" h="1302357">
                  <a:moveTo>
                    <a:pt x="8436" y="0"/>
                  </a:moveTo>
                  <a:lnTo>
                    <a:pt x="1628467" y="0"/>
                  </a:lnTo>
                  <a:cubicBezTo>
                    <a:pt x="1630705" y="0"/>
                    <a:pt x="1632851" y="889"/>
                    <a:pt x="1634433" y="2471"/>
                  </a:cubicBezTo>
                  <a:cubicBezTo>
                    <a:pt x="1636015" y="4053"/>
                    <a:pt x="1636903" y="6199"/>
                    <a:pt x="1636903" y="8436"/>
                  </a:cubicBezTo>
                  <a:lnTo>
                    <a:pt x="1636903" y="1293921"/>
                  </a:lnTo>
                  <a:cubicBezTo>
                    <a:pt x="1636903" y="1298580"/>
                    <a:pt x="1633126" y="1302357"/>
                    <a:pt x="1628467" y="1302357"/>
                  </a:cubicBezTo>
                  <a:lnTo>
                    <a:pt x="8436" y="1302357"/>
                  </a:lnTo>
                  <a:cubicBezTo>
                    <a:pt x="3777" y="1302357"/>
                    <a:pt x="0" y="1298580"/>
                    <a:pt x="0" y="1293921"/>
                  </a:cubicBezTo>
                  <a:lnTo>
                    <a:pt x="0" y="8436"/>
                  </a:lnTo>
                  <a:cubicBezTo>
                    <a:pt x="0" y="3777"/>
                    <a:pt x="3777" y="0"/>
                    <a:pt x="8436" y="0"/>
                  </a:cubicBezTo>
                  <a:close/>
                </a:path>
              </a:pathLst>
            </a:custGeom>
            <a:solidFill>
              <a:srgbClr val="85DBD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636903" cy="1340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76521" y="2958361"/>
            <a:ext cx="7364084" cy="5841351"/>
            <a:chOff x="0" y="0"/>
            <a:chExt cx="1641857" cy="130235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41857" cy="1302357"/>
            </a:xfrm>
            <a:custGeom>
              <a:avLst/>
              <a:gdLst/>
              <a:ahLst/>
              <a:cxnLst/>
              <a:rect l="l" t="t" r="r" b="b"/>
              <a:pathLst>
                <a:path w="1641857" h="1302357">
                  <a:moveTo>
                    <a:pt x="8410" y="0"/>
                  </a:moveTo>
                  <a:lnTo>
                    <a:pt x="1633447" y="0"/>
                  </a:lnTo>
                  <a:cubicBezTo>
                    <a:pt x="1635677" y="0"/>
                    <a:pt x="1637817" y="886"/>
                    <a:pt x="1639394" y="2463"/>
                  </a:cubicBezTo>
                  <a:cubicBezTo>
                    <a:pt x="1640971" y="4041"/>
                    <a:pt x="1641857" y="6180"/>
                    <a:pt x="1641857" y="8410"/>
                  </a:cubicBezTo>
                  <a:lnTo>
                    <a:pt x="1641857" y="1293946"/>
                  </a:lnTo>
                  <a:cubicBezTo>
                    <a:pt x="1641857" y="1296177"/>
                    <a:pt x="1640971" y="1298316"/>
                    <a:pt x="1639394" y="1299893"/>
                  </a:cubicBezTo>
                  <a:cubicBezTo>
                    <a:pt x="1637817" y="1301470"/>
                    <a:pt x="1635677" y="1302357"/>
                    <a:pt x="1633447" y="1302357"/>
                  </a:cubicBezTo>
                  <a:lnTo>
                    <a:pt x="8410" y="1302357"/>
                  </a:lnTo>
                  <a:cubicBezTo>
                    <a:pt x="6180" y="1302357"/>
                    <a:pt x="4041" y="1301470"/>
                    <a:pt x="2463" y="1299893"/>
                  </a:cubicBezTo>
                  <a:cubicBezTo>
                    <a:pt x="886" y="1298316"/>
                    <a:pt x="0" y="1296177"/>
                    <a:pt x="0" y="1293946"/>
                  </a:cubicBezTo>
                  <a:lnTo>
                    <a:pt x="0" y="8410"/>
                  </a:lnTo>
                  <a:cubicBezTo>
                    <a:pt x="0" y="6180"/>
                    <a:pt x="886" y="4041"/>
                    <a:pt x="2463" y="2463"/>
                  </a:cubicBezTo>
                  <a:cubicBezTo>
                    <a:pt x="4041" y="886"/>
                    <a:pt x="6180" y="0"/>
                    <a:pt x="8410" y="0"/>
                  </a:cubicBezTo>
                  <a:close/>
                </a:path>
              </a:pathLst>
            </a:custGeom>
            <a:solidFill>
              <a:srgbClr val="85DBD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641857" cy="1340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733705" y="3510522"/>
            <a:ext cx="4369245" cy="384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789"/>
              </a:lnSpc>
            </a:pPr>
            <a:r>
              <a:rPr lang="en-US" sz="3099" spc="-142">
                <a:solidFill>
                  <a:srgbClr val="004AAD"/>
                </a:solidFill>
                <a:latin typeface="Alice Bold"/>
                <a:ea typeface="Alice Bold"/>
                <a:cs typeface="Alice Bold"/>
                <a:sym typeface="Alice Bold"/>
              </a:rPr>
              <a:t>GDP per Capita Insights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76521" y="4326451"/>
            <a:ext cx="7219665" cy="4172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4448" lvl="1" indent="-287224" algn="just">
              <a:lnSpc>
                <a:spcPts val="3725"/>
              </a:lnSpc>
              <a:buFont typeface="Arial"/>
              <a:buChar char="•"/>
            </a:pPr>
            <a:r>
              <a:rPr lang="en-US" sz="2660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Steady and linear growth from 61B (1960) to 158B (2020).</a:t>
            </a:r>
          </a:p>
          <a:p>
            <a:pPr algn="just">
              <a:lnSpc>
                <a:spcPts val="3725"/>
              </a:lnSpc>
            </a:pPr>
            <a:endParaRPr lang="en-US" sz="2660">
              <a:solidFill>
                <a:srgbClr val="004AAD"/>
              </a:solidFill>
              <a:latin typeface="Alice"/>
              <a:ea typeface="Alice"/>
              <a:cs typeface="Alice"/>
              <a:sym typeface="Alice"/>
            </a:endParaRPr>
          </a:p>
          <a:p>
            <a:pPr marL="574448" lvl="1" indent="-287224" algn="just">
              <a:lnSpc>
                <a:spcPts val="3725"/>
              </a:lnSpc>
              <a:buFont typeface="Arial"/>
              <a:buChar char="•"/>
            </a:pPr>
            <a:r>
              <a:rPr lang="en-US" sz="2660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No major dips, indicating consistent birth rates </a:t>
            </a:r>
          </a:p>
          <a:p>
            <a:pPr algn="just">
              <a:lnSpc>
                <a:spcPts val="3725"/>
              </a:lnSpc>
            </a:pPr>
            <a:endParaRPr lang="en-US" sz="2660">
              <a:solidFill>
                <a:srgbClr val="004AAD"/>
              </a:solidFill>
              <a:latin typeface="Alice"/>
              <a:ea typeface="Alice"/>
              <a:cs typeface="Alice"/>
              <a:sym typeface="Alice"/>
            </a:endParaRPr>
          </a:p>
          <a:p>
            <a:pPr marL="574448" lvl="1" indent="-287224" algn="just">
              <a:lnSpc>
                <a:spcPts val="3725"/>
              </a:lnSpc>
              <a:buFont typeface="Arial"/>
              <a:buChar char="•"/>
            </a:pPr>
            <a:r>
              <a:rPr lang="en-US" sz="2660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Driven by advancements in healthcare, agriculture, and living standards.</a:t>
            </a:r>
          </a:p>
          <a:p>
            <a:pPr algn="just">
              <a:lnSpc>
                <a:spcPts val="3583"/>
              </a:lnSpc>
              <a:spcBef>
                <a:spcPct val="0"/>
              </a:spcBef>
            </a:pPr>
            <a:endParaRPr lang="en-US" sz="2660">
              <a:solidFill>
                <a:srgbClr val="004AAD"/>
              </a:solidFill>
              <a:latin typeface="Alice"/>
              <a:ea typeface="Alice"/>
              <a:cs typeface="Alice"/>
              <a:sym typeface="Alice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247395" y="4326451"/>
            <a:ext cx="7086354" cy="3706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25"/>
              </a:lnSpc>
            </a:pPr>
            <a:endParaRPr/>
          </a:p>
          <a:p>
            <a:pPr marL="574448" lvl="1" indent="-287224" algn="just">
              <a:lnSpc>
                <a:spcPts val="3725"/>
              </a:lnSpc>
              <a:buFont typeface="Arial"/>
              <a:buChar char="•"/>
            </a:pPr>
            <a:r>
              <a:rPr lang="en-US" sz="2660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Causes: War (Yemen), weak infrastructure, poverty, and low industrialization.</a:t>
            </a:r>
          </a:p>
          <a:p>
            <a:pPr algn="just">
              <a:lnSpc>
                <a:spcPts val="3725"/>
              </a:lnSpc>
            </a:pPr>
            <a:endParaRPr lang="en-US" sz="2660">
              <a:solidFill>
                <a:srgbClr val="004AAD"/>
              </a:solidFill>
              <a:latin typeface="Alice"/>
              <a:ea typeface="Alice"/>
              <a:cs typeface="Alice"/>
              <a:sym typeface="Alice"/>
            </a:endParaRPr>
          </a:p>
          <a:p>
            <a:pPr marL="574448" lvl="1" indent="-287224" algn="just">
              <a:lnSpc>
                <a:spcPts val="3725"/>
              </a:lnSpc>
              <a:buFont typeface="Arial"/>
              <a:buChar char="•"/>
            </a:pPr>
            <a:r>
              <a:rPr lang="en-US" sz="2660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Impact: Low wages, high unemployment, poor healthcare, and lower living standards.</a:t>
            </a:r>
          </a:p>
          <a:p>
            <a:pPr algn="just">
              <a:lnSpc>
                <a:spcPts val="3583"/>
              </a:lnSpc>
              <a:spcBef>
                <a:spcPct val="0"/>
              </a:spcBef>
            </a:pPr>
            <a:endParaRPr lang="en-US" sz="2660">
              <a:solidFill>
                <a:srgbClr val="004AAD"/>
              </a:solidFill>
              <a:latin typeface="Alice"/>
              <a:ea typeface="Alice"/>
              <a:cs typeface="Alice"/>
              <a:sym typeface="Alice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173941" y="3334295"/>
            <a:ext cx="4369245" cy="737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9"/>
              </a:lnSpc>
            </a:pPr>
            <a:r>
              <a:rPr lang="en-US" sz="3099" spc="-142">
                <a:solidFill>
                  <a:srgbClr val="004AAD"/>
                </a:solidFill>
                <a:latin typeface="Alice Bold"/>
                <a:ea typeface="Alice Bold"/>
                <a:cs typeface="Alice Bold"/>
                <a:sym typeface="Alice Bold"/>
              </a:rPr>
              <a:t>Population Growth </a:t>
            </a:r>
          </a:p>
          <a:p>
            <a:pPr marL="0" lvl="1" indent="0" algn="ctr">
              <a:lnSpc>
                <a:spcPts val="2789"/>
              </a:lnSpc>
            </a:pPr>
            <a:r>
              <a:rPr lang="en-US" sz="3099" spc="-142">
                <a:solidFill>
                  <a:srgbClr val="004AAD"/>
                </a:solidFill>
                <a:latin typeface="Alice Bold"/>
                <a:ea typeface="Alice Bold"/>
                <a:cs typeface="Alice Bold"/>
                <a:sym typeface="Alice Bold"/>
              </a:rPr>
              <a:t>(1960 - 2016)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D8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74968" y="1445423"/>
            <a:ext cx="2731275" cy="638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500"/>
              </a:lnSpc>
            </a:pPr>
            <a:r>
              <a:rPr lang="en-US" sz="5000" spc="-230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INSIGHTS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247395" y="2958361"/>
            <a:ext cx="7630705" cy="5841351"/>
            <a:chOff x="0" y="0"/>
            <a:chExt cx="1701301" cy="13023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01301" cy="1302357"/>
            </a:xfrm>
            <a:custGeom>
              <a:avLst/>
              <a:gdLst/>
              <a:ahLst/>
              <a:cxnLst/>
              <a:rect l="l" t="t" r="r" b="b"/>
              <a:pathLst>
                <a:path w="1701301" h="1302357">
                  <a:moveTo>
                    <a:pt x="8117" y="0"/>
                  </a:moveTo>
                  <a:lnTo>
                    <a:pt x="1693185" y="0"/>
                  </a:lnTo>
                  <a:cubicBezTo>
                    <a:pt x="1695337" y="0"/>
                    <a:pt x="1697402" y="855"/>
                    <a:pt x="1698924" y="2377"/>
                  </a:cubicBezTo>
                  <a:cubicBezTo>
                    <a:pt x="1700446" y="3899"/>
                    <a:pt x="1701301" y="5964"/>
                    <a:pt x="1701301" y="8117"/>
                  </a:cubicBezTo>
                  <a:lnTo>
                    <a:pt x="1701301" y="1294240"/>
                  </a:lnTo>
                  <a:cubicBezTo>
                    <a:pt x="1701301" y="1298723"/>
                    <a:pt x="1697668" y="1302357"/>
                    <a:pt x="1693185" y="1302357"/>
                  </a:cubicBezTo>
                  <a:lnTo>
                    <a:pt x="8117" y="1302357"/>
                  </a:lnTo>
                  <a:cubicBezTo>
                    <a:pt x="3634" y="1302357"/>
                    <a:pt x="0" y="1298723"/>
                    <a:pt x="0" y="1294240"/>
                  </a:cubicBezTo>
                  <a:lnTo>
                    <a:pt x="0" y="8117"/>
                  </a:lnTo>
                  <a:cubicBezTo>
                    <a:pt x="0" y="3634"/>
                    <a:pt x="3634" y="0"/>
                    <a:pt x="8117" y="0"/>
                  </a:cubicBezTo>
                  <a:close/>
                </a:path>
              </a:pathLst>
            </a:custGeom>
            <a:solidFill>
              <a:srgbClr val="9AD8D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701301" cy="1340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43245" y="2958361"/>
            <a:ext cx="7697360" cy="5841351"/>
            <a:chOff x="0" y="0"/>
            <a:chExt cx="1716163" cy="130235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16162" cy="1302357"/>
            </a:xfrm>
            <a:custGeom>
              <a:avLst/>
              <a:gdLst/>
              <a:ahLst/>
              <a:cxnLst/>
              <a:rect l="l" t="t" r="r" b="b"/>
              <a:pathLst>
                <a:path w="1716162" h="1302357">
                  <a:moveTo>
                    <a:pt x="8046" y="0"/>
                  </a:moveTo>
                  <a:lnTo>
                    <a:pt x="1708116" y="0"/>
                  </a:lnTo>
                  <a:cubicBezTo>
                    <a:pt x="1712560" y="0"/>
                    <a:pt x="1716162" y="3602"/>
                    <a:pt x="1716162" y="8046"/>
                  </a:cubicBezTo>
                  <a:lnTo>
                    <a:pt x="1716162" y="1294310"/>
                  </a:lnTo>
                  <a:cubicBezTo>
                    <a:pt x="1716162" y="1298754"/>
                    <a:pt x="1712560" y="1302357"/>
                    <a:pt x="1708116" y="1302357"/>
                  </a:cubicBezTo>
                  <a:lnTo>
                    <a:pt x="8046" y="1302357"/>
                  </a:lnTo>
                  <a:cubicBezTo>
                    <a:pt x="3602" y="1302357"/>
                    <a:pt x="0" y="1298754"/>
                    <a:pt x="0" y="1294310"/>
                  </a:cubicBezTo>
                  <a:lnTo>
                    <a:pt x="0" y="8046"/>
                  </a:lnTo>
                  <a:cubicBezTo>
                    <a:pt x="0" y="3602"/>
                    <a:pt x="3602" y="0"/>
                    <a:pt x="8046" y="0"/>
                  </a:cubicBezTo>
                  <a:close/>
                </a:path>
              </a:pathLst>
            </a:custGeom>
            <a:solidFill>
              <a:srgbClr val="9AD8D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16163" cy="1340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605949" y="3275240"/>
            <a:ext cx="4369245" cy="384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789"/>
              </a:lnSpc>
            </a:pPr>
            <a:r>
              <a:rPr lang="en-US" sz="3099" spc="-142">
                <a:solidFill>
                  <a:srgbClr val="004AAD"/>
                </a:solidFill>
                <a:latin typeface="Alice Bold"/>
                <a:ea typeface="Alice Bold"/>
                <a:cs typeface="Alice Bold"/>
                <a:sym typeface="Alice Bold"/>
              </a:rPr>
              <a:t>Sector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43245" y="3850781"/>
            <a:ext cx="7458512" cy="465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4448" lvl="1" indent="-287224" algn="just">
              <a:lnSpc>
                <a:spcPts val="3725"/>
              </a:lnSpc>
              <a:buFont typeface="Arial"/>
              <a:buChar char="•"/>
            </a:pPr>
            <a:r>
              <a:rPr lang="en-US" sz="2660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Highest Migration Rate: Countries like French Guiana, Hong Kong, and Belgium (above 44K) attract more migrants due to better job opportunities and economic stability.</a:t>
            </a:r>
          </a:p>
          <a:p>
            <a:pPr algn="just">
              <a:lnSpc>
                <a:spcPts val="3725"/>
              </a:lnSpc>
            </a:pPr>
            <a:endParaRPr lang="en-US" sz="2660">
              <a:solidFill>
                <a:srgbClr val="004AAD"/>
              </a:solidFill>
              <a:latin typeface="Alice"/>
              <a:ea typeface="Alice"/>
              <a:cs typeface="Alice"/>
              <a:sym typeface="Alice"/>
            </a:endParaRPr>
          </a:p>
          <a:p>
            <a:pPr marL="574448" lvl="1" indent="-287224" algn="just">
              <a:lnSpc>
                <a:spcPts val="3725"/>
              </a:lnSpc>
              <a:spcBef>
                <a:spcPct val="0"/>
              </a:spcBef>
              <a:buFont typeface="Arial"/>
              <a:buChar char="•"/>
            </a:pPr>
            <a:r>
              <a:rPr lang="en-US" sz="2660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Lowest Migration Rate: Micronesia (-21.0) and American Samoa (-20.7) face high emigration, likely due to economic challenges and limited opportunities.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75150" y="3850781"/>
            <a:ext cx="7086354" cy="465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4448" lvl="1" indent="-287224" algn="just">
              <a:lnSpc>
                <a:spcPts val="3725"/>
              </a:lnSpc>
              <a:buFont typeface="Arial"/>
              <a:buChar char="•"/>
            </a:pPr>
            <a:r>
              <a:rPr lang="en-US" sz="2660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Service Sector: Dominates with 118.08, driving the economy.</a:t>
            </a:r>
          </a:p>
          <a:p>
            <a:pPr algn="just">
              <a:lnSpc>
                <a:spcPts val="3725"/>
              </a:lnSpc>
            </a:pPr>
            <a:endParaRPr lang="en-US" sz="2660">
              <a:solidFill>
                <a:srgbClr val="004AAD"/>
              </a:solidFill>
              <a:latin typeface="Alice"/>
              <a:ea typeface="Alice"/>
              <a:cs typeface="Alice"/>
              <a:sym typeface="Alice"/>
            </a:endParaRPr>
          </a:p>
          <a:p>
            <a:pPr marL="574448" lvl="1" indent="-287224" algn="just">
              <a:lnSpc>
                <a:spcPts val="3725"/>
              </a:lnSpc>
              <a:buFont typeface="Arial"/>
              <a:buChar char="•"/>
            </a:pPr>
            <a:r>
              <a:rPr lang="en-US" sz="2660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Industry Sector: At 59.04, half the size of services, indicating a service-driven economy.</a:t>
            </a:r>
          </a:p>
          <a:p>
            <a:pPr algn="just">
              <a:lnSpc>
                <a:spcPts val="3725"/>
              </a:lnSpc>
            </a:pPr>
            <a:endParaRPr lang="en-US" sz="2660">
              <a:solidFill>
                <a:srgbClr val="004AAD"/>
              </a:solidFill>
              <a:latin typeface="Alice"/>
              <a:ea typeface="Alice"/>
              <a:cs typeface="Alice"/>
              <a:sym typeface="Alice"/>
            </a:endParaRPr>
          </a:p>
          <a:p>
            <a:pPr marL="574448" lvl="1" indent="-287224" algn="just">
              <a:lnSpc>
                <a:spcPts val="3725"/>
              </a:lnSpc>
              <a:spcBef>
                <a:spcPct val="0"/>
              </a:spcBef>
              <a:buFont typeface="Arial"/>
              <a:buChar char="•"/>
            </a:pPr>
            <a:r>
              <a:rPr lang="en-US" sz="2660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Agriculture: Smallest at 31.36 (26.6%), reflecting a shift from farming to industry and services.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73941" y="3275240"/>
            <a:ext cx="4369245" cy="384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789"/>
              </a:lnSpc>
            </a:pPr>
            <a:r>
              <a:rPr lang="en-US" sz="3099" spc="-142">
                <a:solidFill>
                  <a:srgbClr val="004AAD"/>
                </a:solidFill>
                <a:latin typeface="Alice Bold"/>
                <a:ea typeface="Alice Bold"/>
                <a:cs typeface="Alice Bold"/>
                <a:sym typeface="Alice Bold"/>
              </a:rPr>
              <a:t>Migration Rate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D8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64017" y="2596749"/>
            <a:ext cx="4695283" cy="5093502"/>
          </a:xfrm>
          <a:custGeom>
            <a:avLst/>
            <a:gdLst/>
            <a:ahLst/>
            <a:cxnLst/>
            <a:rect l="l" t="t" r="r" b="b"/>
            <a:pathLst>
              <a:path w="4695283" h="5093502">
                <a:moveTo>
                  <a:pt x="0" y="0"/>
                </a:moveTo>
                <a:lnTo>
                  <a:pt x="4695283" y="0"/>
                </a:lnTo>
                <a:lnTo>
                  <a:pt x="4695283" y="5093502"/>
                </a:lnTo>
                <a:lnTo>
                  <a:pt x="0" y="5093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6245949" y="914400"/>
            <a:ext cx="5040677" cy="873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spc="-230">
                <a:solidFill>
                  <a:srgbClr val="004AAD"/>
                </a:solidFill>
                <a:latin typeface="Alice Bold"/>
                <a:ea typeface="Alice Bold"/>
                <a:cs typeface="Alice Bold"/>
                <a:sym typeface="Alice Bold"/>
              </a:rPr>
              <a:t>Recommendation’s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13119" y="2706968"/>
            <a:ext cx="9708630" cy="2233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7" lvl="1" indent="-345439" algn="l">
              <a:lnSpc>
                <a:spcPts val="4479"/>
              </a:lnSpc>
              <a:buFont typeface="Arial"/>
              <a:buChar char="•"/>
            </a:pPr>
            <a:r>
              <a:rPr lang="en-US" sz="3199" spc="-147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General: </a:t>
            </a:r>
          </a:p>
          <a:p>
            <a:pPr algn="l">
              <a:lnSpc>
                <a:spcPts val="4479"/>
              </a:lnSpc>
            </a:pPr>
            <a:r>
              <a:rPr lang="en-US" sz="3199" spc="-147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                 Invest in education, technology, infrastructure, and </a:t>
            </a:r>
          </a:p>
          <a:p>
            <a:pPr algn="l">
              <a:lnSpc>
                <a:spcPts val="4479"/>
              </a:lnSpc>
            </a:pPr>
            <a:r>
              <a:rPr lang="en-US" sz="3199" spc="-147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                                             diverse sectors. </a:t>
            </a:r>
          </a:p>
          <a:p>
            <a:pPr algn="l">
              <a:lnSpc>
                <a:spcPts val="4479"/>
              </a:lnSpc>
            </a:pPr>
            <a:r>
              <a:rPr lang="en-US" sz="3199" spc="-147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                 Enhance trade, FDI, and sustainable policies.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13119" y="5498975"/>
            <a:ext cx="12025272" cy="3357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9" lvl="1" indent="-345439" algn="l">
              <a:lnSpc>
                <a:spcPts val="4479"/>
              </a:lnSpc>
              <a:buFont typeface="Arial"/>
              <a:buChar char="•"/>
            </a:pPr>
            <a:r>
              <a:rPr lang="en-US" sz="3199" spc="-147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Country-Specific: </a:t>
            </a:r>
          </a:p>
          <a:p>
            <a:pPr algn="l">
              <a:lnSpc>
                <a:spcPts val="4479"/>
              </a:lnSpc>
            </a:pPr>
            <a:endParaRPr lang="en-US" sz="3199" spc="-147">
              <a:solidFill>
                <a:srgbClr val="004AAD"/>
              </a:solidFill>
              <a:latin typeface="Alice"/>
              <a:ea typeface="Alice"/>
              <a:cs typeface="Alice"/>
              <a:sym typeface="Alice"/>
            </a:endParaRP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 spc="-147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                Zambia, Yemen: Diversify industries, invest in innovation.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 spc="-147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                Uzbekistan, Zimbabwe: Reform economy, improve 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 spc="-147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                                           infrastructure &amp; trade.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 spc="-147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                Overall: Attract FDI, boost education, and drive diversification.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D8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22742" y="2596749"/>
            <a:ext cx="4695283" cy="5093502"/>
          </a:xfrm>
          <a:custGeom>
            <a:avLst/>
            <a:gdLst/>
            <a:ahLst/>
            <a:cxnLst/>
            <a:rect l="l" t="t" r="r" b="b"/>
            <a:pathLst>
              <a:path w="4695283" h="5093502">
                <a:moveTo>
                  <a:pt x="0" y="0"/>
                </a:moveTo>
                <a:lnTo>
                  <a:pt x="4695283" y="0"/>
                </a:lnTo>
                <a:lnTo>
                  <a:pt x="4695283" y="5093502"/>
                </a:lnTo>
                <a:lnTo>
                  <a:pt x="0" y="5093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6245949" y="914400"/>
            <a:ext cx="5040677" cy="873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spc="-230">
                <a:solidFill>
                  <a:srgbClr val="004AAD"/>
                </a:solidFill>
                <a:latin typeface="Alice Bold"/>
                <a:ea typeface="Alice Bold"/>
                <a:cs typeface="Alice Bold"/>
                <a:sym typeface="Alice Bold"/>
              </a:rPr>
              <a:t>Recommendation’s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02027" y="1998093"/>
            <a:ext cx="12320715" cy="3357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spc="-147" dirty="0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Migration: </a:t>
            </a:r>
          </a:p>
          <a:p>
            <a:pPr algn="l">
              <a:lnSpc>
                <a:spcPts val="4480"/>
              </a:lnSpc>
            </a:pPr>
            <a:endParaRPr lang="en-US" sz="3200" spc="-147" dirty="0">
              <a:solidFill>
                <a:srgbClr val="004AAD"/>
              </a:solidFill>
              <a:latin typeface="Alice"/>
              <a:ea typeface="Alice"/>
              <a:cs typeface="Alice"/>
              <a:sym typeface="Alice"/>
            </a:endParaRPr>
          </a:p>
          <a:p>
            <a:pPr algn="l">
              <a:lnSpc>
                <a:spcPts val="4480"/>
              </a:lnSpc>
            </a:pPr>
            <a:r>
              <a:rPr lang="en-US" sz="3200" spc="-147" dirty="0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                   Low Migration Countries: Create jobs, improve infrastructure,</a:t>
            </a:r>
          </a:p>
          <a:p>
            <a:pPr algn="l">
              <a:lnSpc>
                <a:spcPts val="4480"/>
              </a:lnSpc>
            </a:pPr>
            <a:r>
              <a:rPr lang="en-US" sz="3200" spc="-147" dirty="0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                                     and enhance living conditions. </a:t>
            </a:r>
          </a:p>
          <a:p>
            <a:pPr algn="l">
              <a:lnSpc>
                <a:spcPts val="4480"/>
              </a:lnSpc>
            </a:pPr>
            <a:r>
              <a:rPr lang="en-US" sz="3200" spc="-147" dirty="0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                   High Migration Countries: Manage population growth with</a:t>
            </a:r>
          </a:p>
          <a:p>
            <a:pPr algn="l">
              <a:lnSpc>
                <a:spcPts val="4480"/>
              </a:lnSpc>
            </a:pPr>
            <a:r>
              <a:rPr lang="en-US" sz="3200" spc="-147" dirty="0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                                      better housing and social services.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02027" y="5697439"/>
            <a:ext cx="12498462" cy="3918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9" lvl="1" indent="-345439" algn="l">
              <a:lnSpc>
                <a:spcPts val="4479"/>
              </a:lnSpc>
              <a:buFont typeface="Arial"/>
              <a:buChar char="•"/>
            </a:pPr>
            <a:r>
              <a:rPr lang="en-US" sz="3199" spc="-147" dirty="0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Economic Growth:</a:t>
            </a:r>
          </a:p>
          <a:p>
            <a:pPr algn="l">
              <a:lnSpc>
                <a:spcPts val="4479"/>
              </a:lnSpc>
            </a:pPr>
            <a:endParaRPr lang="en-US" sz="3199" spc="-147" dirty="0">
              <a:solidFill>
                <a:srgbClr val="004AAD"/>
              </a:solidFill>
              <a:latin typeface="Alice"/>
              <a:ea typeface="Alice"/>
              <a:cs typeface="Alice"/>
              <a:sym typeface="Alice"/>
            </a:endParaRPr>
          </a:p>
          <a:p>
            <a:pPr algn="l">
              <a:lnSpc>
                <a:spcPts val="4479"/>
              </a:lnSpc>
            </a:pPr>
            <a:r>
              <a:rPr lang="en-US" sz="3199" spc="-147" dirty="0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                 ✔ Invest in industry &amp; modern agriculture</a:t>
            </a:r>
          </a:p>
          <a:p>
            <a:pPr algn="l">
              <a:lnSpc>
                <a:spcPts val="4479"/>
              </a:lnSpc>
            </a:pPr>
            <a:endParaRPr lang="en-US" sz="3199" spc="-147" dirty="0">
              <a:solidFill>
                <a:srgbClr val="004AAD"/>
              </a:solidFill>
              <a:latin typeface="Alice"/>
              <a:ea typeface="Alice"/>
              <a:cs typeface="Alice"/>
              <a:sym typeface="Alice"/>
            </a:endParaRPr>
          </a:p>
          <a:p>
            <a:pPr algn="l">
              <a:lnSpc>
                <a:spcPts val="4479"/>
              </a:lnSpc>
            </a:pPr>
            <a:r>
              <a:rPr lang="en-US" sz="3199" spc="-147" dirty="0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                ✔ Strengthen the service sector with skills &amp; technology</a:t>
            </a:r>
          </a:p>
          <a:p>
            <a:pPr algn="l">
              <a:lnSpc>
                <a:spcPts val="4479"/>
              </a:lnSpc>
            </a:pPr>
            <a:endParaRPr lang="en-US" sz="3199" spc="-147" dirty="0">
              <a:solidFill>
                <a:srgbClr val="004AAD"/>
              </a:solidFill>
              <a:latin typeface="Alice"/>
              <a:ea typeface="Alice"/>
              <a:cs typeface="Alice"/>
              <a:sym typeface="Alice"/>
            </a:endParaRP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 spc="-147" dirty="0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                 ✔ Diversify through manufacturing, exports, &amp; innovation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3733800" y="-14452"/>
            <a:ext cx="11853512" cy="11369788"/>
          </a:xfrm>
          <a:custGeom>
            <a:avLst/>
            <a:gdLst/>
            <a:ahLst/>
            <a:cxnLst/>
            <a:rect l="l" t="t" r="r" b="b"/>
            <a:pathLst>
              <a:path w="11853512" h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427244" y="4230309"/>
            <a:ext cx="7433513" cy="1579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1441"/>
              </a:lnSpc>
            </a:pPr>
            <a:r>
              <a:rPr lang="en-US" sz="12712" spc="-584">
                <a:solidFill>
                  <a:srgbClr val="00694C"/>
                </a:solidFill>
                <a:latin typeface="Alice"/>
                <a:ea typeface="Alice"/>
                <a:cs typeface="Alice"/>
                <a:sym typeface="Alice"/>
              </a:rPr>
              <a:t>Thank you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439</Words>
  <Application>Microsoft Office PowerPoint</Application>
  <PresentationFormat>Custom</PresentationFormat>
  <Paragraphs>67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Alice</vt:lpstr>
      <vt:lpstr>Arial</vt:lpstr>
      <vt:lpstr>Calibri</vt:lpstr>
      <vt:lpstr>Raleway Medium</vt:lpstr>
      <vt:lpstr>Alice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Milestone 2 - Global GDP and population</dc:title>
  <cp:lastModifiedBy>Akilan J</cp:lastModifiedBy>
  <cp:revision>2</cp:revision>
  <dcterms:created xsi:type="dcterms:W3CDTF">2006-08-16T00:00:00Z</dcterms:created>
  <dcterms:modified xsi:type="dcterms:W3CDTF">2025-03-09T15:11:23Z</dcterms:modified>
  <dc:identifier>DAGhPQpiGYk</dc:identifier>
</cp:coreProperties>
</file>